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1" r:id="rId3"/>
    <p:sldId id="262" r:id="rId4"/>
    <p:sldId id="263" r:id="rId5"/>
    <p:sldId id="270" r:id="rId6"/>
    <p:sldId id="289" r:id="rId7"/>
    <p:sldId id="290" r:id="rId8"/>
    <p:sldId id="291" r:id="rId9"/>
    <p:sldId id="292" r:id="rId10"/>
    <p:sldId id="271" r:id="rId11"/>
    <p:sldId id="293" r:id="rId12"/>
    <p:sldId id="294" r:id="rId13"/>
    <p:sldId id="295" r:id="rId14"/>
    <p:sldId id="296" r:id="rId15"/>
    <p:sldId id="272" r:id="rId16"/>
    <p:sldId id="297" r:id="rId17"/>
    <p:sldId id="298" r:id="rId18"/>
    <p:sldId id="264" r:id="rId19"/>
    <p:sldId id="265" r:id="rId20"/>
    <p:sldId id="266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286" r:id="rId36"/>
    <p:sldId id="287" r:id="rId37"/>
    <p:sldId id="267" r:id="rId38"/>
    <p:sldId id="268" r:id="rId39"/>
    <p:sldId id="269" r:id="rId4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4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49F9628-C1A7-496B-8A86-7C7326188C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62E5BFD-F0AD-47A3-BB45-D404ABD3077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0DDC82-D341-412A-90C0-18C15268B079}" type="datetime1">
              <a: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17/01/2021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BD3AEFD-D5BE-4398-A7F4-7AFA4129517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9985F68-C8C3-47C1-A2F7-F76A215182A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63980B-C13B-43D2-94F4-8AF55C4CB6CB}" type="slidenum">
              <a:t>‹nº›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994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399F8DFB-8467-4567-BE4F-7C7DAA0315B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5797307-05DE-443C-9098-A8AAA2858C3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8FF7E29-1523-44A2-AACB-C26D3D0C1BCE}" type="datetime1">
              <a:rPr lang="pt-PT"/>
              <a:pPr lvl="0"/>
              <a:t>17/01/2021</a:t>
            </a:fld>
            <a:endParaRPr lang="pt-PT"/>
          </a:p>
        </p:txBody>
      </p:sp>
      <p:sp>
        <p:nvSpPr>
          <p:cNvPr id="4" name="Marcador de Posição da Imagem do Diapositivo 3">
            <a:extLst>
              <a:ext uri="{FF2B5EF4-FFF2-40B4-BE49-F238E27FC236}">
                <a16:creationId xmlns:a16="http://schemas.microsoft.com/office/drawing/2014/main" id="{1B2EEF14-0419-4FCF-BCC8-8323BE23C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Marcador de Posição de Notas 4">
            <a:extLst>
              <a:ext uri="{FF2B5EF4-FFF2-40B4-BE49-F238E27FC236}">
                <a16:creationId xmlns:a16="http://schemas.microsoft.com/office/drawing/2014/main" id="{839AA44C-42B5-4DA9-B03D-96665FC84C5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C7D0B4-9AF7-4404-8313-6E0B5514EE1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888E88B-CEDF-4482-B85D-1A596455B9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4686DF7-1FF3-4380-9211-210064FA421E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23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5EFB263-299F-4DC6-8473-CFB8A2458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643E54CB-B0E2-4874-9F13-E4CCA260C4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56330D-C5C6-4226-8F16-824DCC314C2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CA1030-EB4F-4372-9338-3138414B9F57}" type="slidenum">
              <a:t>1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1F30E-FDF6-40E6-8F78-32DB84B0B7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0200" y="2386739"/>
            <a:ext cx="8991596" cy="1645920"/>
          </a:xfrm>
          <a:ln w="38103" cap="sq">
            <a:solidFill>
              <a:srgbClr val="404040"/>
            </a:solidFill>
            <a:prstDash val="solid"/>
            <a:miter/>
          </a:ln>
        </p:spPr>
        <p:txBody>
          <a:bodyPr lIns="274320" rIns="274320"/>
          <a:lstStyle>
            <a:lvl1pPr>
              <a:defRPr sz="38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E50A68-6A7C-41BF-B2E8-4D3CF3877A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08" cy="1239889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6">
            <a:extLst>
              <a:ext uri="{FF2B5EF4-FFF2-40B4-BE49-F238E27FC236}">
                <a16:creationId xmlns:a16="http://schemas.microsoft.com/office/drawing/2014/main" id="{326AFF4B-0B25-4481-8EF7-56C0841560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7">
            <a:extLst>
              <a:ext uri="{FF2B5EF4-FFF2-40B4-BE49-F238E27FC236}">
                <a16:creationId xmlns:a16="http://schemas.microsoft.com/office/drawing/2014/main" id="{F95440CA-7E33-48DA-8278-3A3CB89216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8">
            <a:extLst>
              <a:ext uri="{FF2B5EF4-FFF2-40B4-BE49-F238E27FC236}">
                <a16:creationId xmlns:a16="http://schemas.microsoft.com/office/drawing/2014/main" id="{A60D95FF-502A-48FA-BE3D-ED6C15E6DC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62ACB7-9900-489D-86DE-3BC0749D8D82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421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4B0FD-7755-40DE-9249-F0EB1BC45D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F196DFD-7877-42FA-9659-09953FF5F6F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98989A-AD93-4793-B6DA-C2555CDB36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7689A4-609F-4B15-B0D8-4FACF7BA40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9D1324-E43F-4EF1-8EEF-6733D6C433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558EEC-1775-44A8-A4E8-F8AB12C1BF88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219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9D1A19-CF0B-41F6-820D-F62BB42C778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653113" y="937259"/>
            <a:ext cx="1298603" cy="498348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C332ED8-1B70-46DE-95CD-C9477E7B76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231136" y="937259"/>
            <a:ext cx="6198489" cy="49834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A72B75E-E852-4825-BC21-7A3EF357AC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7BCF8E-5792-49E3-BE13-FFA2360278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48D246B-8129-4C48-B164-4F46FE215D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9C0FE3-C9BB-46F2-A0C5-64D01EDC5F3D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57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EE220-3833-4246-9427-66AA50B905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2AB9AF-4AF3-4E3B-A007-54A88F6E7B5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6">
            <a:extLst>
              <a:ext uri="{FF2B5EF4-FFF2-40B4-BE49-F238E27FC236}">
                <a16:creationId xmlns:a16="http://schemas.microsoft.com/office/drawing/2014/main" id="{7BE73E94-8CA1-4CC0-97B8-4DFECFF11F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7">
            <a:extLst>
              <a:ext uri="{FF2B5EF4-FFF2-40B4-BE49-F238E27FC236}">
                <a16:creationId xmlns:a16="http://schemas.microsoft.com/office/drawing/2014/main" id="{314D0FD9-5D1E-46D4-B4F3-BC1E07B931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8">
            <a:extLst>
              <a:ext uri="{FF2B5EF4-FFF2-40B4-BE49-F238E27FC236}">
                <a16:creationId xmlns:a16="http://schemas.microsoft.com/office/drawing/2014/main" id="{49A9CA51-3E4E-43A7-8B1A-11D5E1178CB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D95886-2FA3-4E05-B0F5-C93F3892139C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26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4E78A-5C0F-4906-AD56-ED9B4DB8D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0200" y="2386739"/>
            <a:ext cx="8991596" cy="1645920"/>
          </a:xfrm>
          <a:ln w="38103" cap="sq">
            <a:solidFill>
              <a:srgbClr val="404040"/>
            </a:solidFill>
            <a:prstDash val="solid"/>
            <a:miter/>
          </a:ln>
        </p:spPr>
        <p:txBody>
          <a:bodyPr lIns="274320" rIns="274320"/>
          <a:lstStyle>
            <a:lvl1pPr>
              <a:defRPr sz="38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BB88528-80BE-4325-99AE-CB3AEC234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5194" y="4352461"/>
            <a:ext cx="6801608" cy="1265081"/>
          </a:xfrm>
        </p:spPr>
        <p:txBody>
          <a:bodyPr anchorCtr="1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4" name="Marcador de Posição da Data 6">
            <a:extLst>
              <a:ext uri="{FF2B5EF4-FFF2-40B4-BE49-F238E27FC236}">
                <a16:creationId xmlns:a16="http://schemas.microsoft.com/office/drawing/2014/main" id="{4AD2EBEF-DA13-4C47-B1AD-05AB794A3A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7">
            <a:extLst>
              <a:ext uri="{FF2B5EF4-FFF2-40B4-BE49-F238E27FC236}">
                <a16:creationId xmlns:a16="http://schemas.microsoft.com/office/drawing/2014/main" id="{A872226E-E972-4600-9319-6B138D2725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8">
            <a:extLst>
              <a:ext uri="{FF2B5EF4-FFF2-40B4-BE49-F238E27FC236}">
                <a16:creationId xmlns:a16="http://schemas.microsoft.com/office/drawing/2014/main" id="{AD0194F7-2872-408C-BEF5-9AB2222A92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5CFDC7-408E-48EE-9F24-6F16FD5778CF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265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A68F4-2E29-453E-9B95-5A41D019B33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29685C-A30A-434A-8147-43248D455B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1912" y="2638044"/>
            <a:ext cx="4271775" cy="31019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D419DE6-153E-44D9-A8B9-4BAD0F8058B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8319" y="2638044"/>
            <a:ext cx="4270248" cy="31019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7">
            <a:extLst>
              <a:ext uri="{FF2B5EF4-FFF2-40B4-BE49-F238E27FC236}">
                <a16:creationId xmlns:a16="http://schemas.microsoft.com/office/drawing/2014/main" id="{C18E773B-4A45-4C28-B4BD-A8F135719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6" name="Marcador de Posição do Rodapé 8">
            <a:extLst>
              <a:ext uri="{FF2B5EF4-FFF2-40B4-BE49-F238E27FC236}">
                <a16:creationId xmlns:a16="http://schemas.microsoft.com/office/drawing/2014/main" id="{EF52A416-947A-4D0B-AF3D-DD21094203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7" name="Marcador de Posição do Número do Diapositivo 9">
            <a:extLst>
              <a:ext uri="{FF2B5EF4-FFF2-40B4-BE49-F238E27FC236}">
                <a16:creationId xmlns:a16="http://schemas.microsoft.com/office/drawing/2014/main" id="{0B3A7B9E-C49F-49AF-9723-3BF4F3398F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740647-7547-47CB-9261-2610B5A123F5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676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DAB99D75-4F11-4EA9-900D-8E663C92AB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439" y="2313432"/>
            <a:ext cx="4270248" cy="704088"/>
          </a:xfrm>
        </p:spPr>
        <p:txBody>
          <a:bodyPr anchor="b" anchorCtr="1"/>
          <a:lstStyle>
            <a:lvl1pPr marL="0" indent="0" algn="ctr">
              <a:buNone/>
              <a:defRPr sz="1900" cap="all" spc="100">
                <a:solidFill>
                  <a:srgbClr val="6B8891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3" name="Marcador de Posição de Conteúdo 3">
            <a:extLst>
              <a:ext uri="{FF2B5EF4-FFF2-40B4-BE49-F238E27FC236}">
                <a16:creationId xmlns:a16="http://schemas.microsoft.com/office/drawing/2014/main" id="{78B0F403-A90E-452D-B76A-A1A94F5F4B5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583439" y="3143250"/>
            <a:ext cx="4270248" cy="25967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5">
            <a:extLst>
              <a:ext uri="{FF2B5EF4-FFF2-40B4-BE49-F238E27FC236}">
                <a16:creationId xmlns:a16="http://schemas.microsoft.com/office/drawing/2014/main" id="{E07308A6-2881-4AFA-B223-23169C8DDAA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38319" y="3143250"/>
            <a:ext cx="4253487" cy="25967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FC4B81-6521-4F56-90D4-19B74962305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38319" y="2313432"/>
            <a:ext cx="4270248" cy="704088"/>
          </a:xfrm>
        </p:spPr>
        <p:txBody>
          <a:bodyPr anchor="b" anchorCtr="1"/>
          <a:lstStyle>
            <a:lvl1pPr marL="0" indent="0" algn="ctr">
              <a:buNone/>
              <a:defRPr sz="1900" cap="all" spc="100">
                <a:solidFill>
                  <a:srgbClr val="6B8891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6" name="Marcador de Posição da Data 6">
            <a:extLst>
              <a:ext uri="{FF2B5EF4-FFF2-40B4-BE49-F238E27FC236}">
                <a16:creationId xmlns:a16="http://schemas.microsoft.com/office/drawing/2014/main" id="{971BED95-2EF2-445A-BC91-8BBFB09568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7" name="Marcador de Posição do Rodapé 7">
            <a:extLst>
              <a:ext uri="{FF2B5EF4-FFF2-40B4-BE49-F238E27FC236}">
                <a16:creationId xmlns:a16="http://schemas.microsoft.com/office/drawing/2014/main" id="{865C3154-EF03-4DB4-88A9-B7E616395F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8" name="Marcador de Posição do Número do Diapositivo 8">
            <a:extLst>
              <a:ext uri="{FF2B5EF4-FFF2-40B4-BE49-F238E27FC236}">
                <a16:creationId xmlns:a16="http://schemas.microsoft.com/office/drawing/2014/main" id="{225C5E0A-ADFB-4D1A-939F-13C9DABCB0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05FE41-95A8-4119-A55D-4EAD880673E4}" type="slidenum">
              <a:t>‹nº›</a:t>
            </a:fld>
            <a:endParaRPr lang="pt-PT"/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8DDB3A81-F4B1-4B61-9126-4B161BC9EB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16870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5E96D-CE98-4924-9B4B-940CC01B65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0A185BD-DC68-4597-8F79-A3C072C55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EE9040-D737-453D-909C-3E99167750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43E5B7-B671-475E-86F8-8A770CD15B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BEE64B-1AA5-4A0D-84E8-B6E705E16757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96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4701B6F-1F0B-44EA-8304-7A714A4091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BC1B39F-35BE-4B1E-8497-B4E64B59D6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F87DF8C-9C6A-4A20-8FE8-21F6DE20BD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FFA80B-999A-495D-A686-712B8F9566ED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54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25">
            <a:extLst>
              <a:ext uri="{FF2B5EF4-FFF2-40B4-BE49-F238E27FC236}">
                <a16:creationId xmlns:a16="http://schemas.microsoft.com/office/drawing/2014/main" id="{7ABA75EF-9BBD-4A0F-B0B7-D0A36905EB70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9BAFB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65511D6-3915-4E49-B176-C6E5BECC1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2243827"/>
            <a:ext cx="4486659" cy="11415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C9BF1FB-85A0-4229-A23C-784FBAE6E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36083" y="804672"/>
            <a:ext cx="4815843" cy="5248656"/>
          </a:xfrm>
        </p:spPr>
        <p:txBody>
          <a:bodyPr/>
          <a:lstStyle>
            <a:lvl1pPr>
              <a:defRPr sz="190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8B72D3C3-43A1-42E8-AFA8-9F2027FDC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15568" y="3549920"/>
            <a:ext cx="3794759" cy="2194038"/>
          </a:xfrm>
        </p:spPr>
        <p:txBody>
          <a:bodyPr anchorCtr="1"/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6" name="Marcador de Posição da Data 8">
            <a:extLst>
              <a:ext uri="{FF2B5EF4-FFF2-40B4-BE49-F238E27FC236}">
                <a16:creationId xmlns:a16="http://schemas.microsoft.com/office/drawing/2014/main" id="{688079DD-23AD-4A95-9530-4B9E2149D5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7" name="Marcador de Posição do Rodapé 9">
            <a:extLst>
              <a:ext uri="{FF2B5EF4-FFF2-40B4-BE49-F238E27FC236}">
                <a16:creationId xmlns:a16="http://schemas.microsoft.com/office/drawing/2014/main" id="{3C007E22-0499-48AC-A249-A556E82F14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04672" y="6236207"/>
            <a:ext cx="5124800" cy="3200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8" name="Marcador de Posição do Número do Diapositivo 10">
            <a:extLst>
              <a:ext uri="{FF2B5EF4-FFF2-40B4-BE49-F238E27FC236}">
                <a16:creationId xmlns:a16="http://schemas.microsoft.com/office/drawing/2014/main" id="{62EB1B76-3F59-480B-AD6D-B396771AAA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05BDEF-3B05-4EB0-B504-250AFD5CF761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993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>
            <a:extLst>
              <a:ext uri="{FF2B5EF4-FFF2-40B4-BE49-F238E27FC236}">
                <a16:creationId xmlns:a16="http://schemas.microsoft.com/office/drawing/2014/main" id="{21BA6FF7-CFD7-485A-8055-DB1A6F65CF88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9BAFB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30C055E-166C-4611-9F64-F776C1952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521" y="2243827"/>
            <a:ext cx="4494998" cy="1134642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4" name="Marcador de Posição da Imagem 2">
            <a:extLst>
              <a:ext uri="{FF2B5EF4-FFF2-40B4-BE49-F238E27FC236}">
                <a16:creationId xmlns:a16="http://schemas.microsoft.com/office/drawing/2014/main" id="{3CF3E2A8-71A0-4AB1-B9DE-95A8759F702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096003" y="0"/>
            <a:ext cx="6102092" cy="6858000"/>
          </a:xfrm>
          <a:solidFill>
            <a:srgbClr val="BFBFBF"/>
          </a:solidFill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Clique no ícone para adicionar uma imagem</a:t>
            </a: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C406AD8E-2022-403C-A075-67050E60E1D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15568" y="3549920"/>
            <a:ext cx="3794759" cy="2194038"/>
          </a:xfrm>
        </p:spPr>
        <p:txBody>
          <a:bodyPr anchorCtr="1"/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6" name="Marcador de Posição da Data 7">
            <a:extLst>
              <a:ext uri="{FF2B5EF4-FFF2-40B4-BE49-F238E27FC236}">
                <a16:creationId xmlns:a16="http://schemas.microsoft.com/office/drawing/2014/main" id="{86DA845A-3F48-487C-994F-EADC3F4D8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7" name="Marcador de Posição do Rodapé 8">
            <a:extLst>
              <a:ext uri="{FF2B5EF4-FFF2-40B4-BE49-F238E27FC236}">
                <a16:creationId xmlns:a16="http://schemas.microsoft.com/office/drawing/2014/main" id="{3757DA43-F928-4577-9074-3E0A903DCE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04672" y="6236207"/>
            <a:ext cx="5124800" cy="3200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8" name="Marcador de Posição do Número do Diapositivo 9">
            <a:extLst>
              <a:ext uri="{FF2B5EF4-FFF2-40B4-BE49-F238E27FC236}">
                <a16:creationId xmlns:a16="http://schemas.microsoft.com/office/drawing/2014/main" id="{E55AFFFB-AB1B-4AA9-98D0-9A2929A8F7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B6E660-09C1-40D3-B91B-4122ACE36BC0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007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8F10BCF-75F4-41B7-A974-DC79EDF1D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4" cy="1188720"/>
          </a:xfrm>
          <a:prstGeom prst="rect">
            <a:avLst/>
          </a:prstGeom>
          <a:solidFill>
            <a:srgbClr val="FFFFFF"/>
          </a:solidFill>
          <a:ln w="31747" cap="sq">
            <a:solidFill>
              <a:srgbClr val="404040"/>
            </a:solidFill>
            <a:prstDash val="solid"/>
            <a:miter/>
          </a:ln>
        </p:spPr>
        <p:txBody>
          <a:bodyPr vert="horz" wrap="square" lIns="182880" tIns="182880" rIns="182880" bIns="182880" anchor="ctr" anchorCtr="1" compatLnSpc="1">
            <a:normAutofit/>
          </a:bodyPr>
          <a:lstStyle/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667EB8-281C-47D5-8E03-3A91B312C5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4" cy="310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0122F0-5619-46D1-890E-1EC1552880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821430" y="6238814"/>
            <a:ext cx="2753743" cy="323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05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871340-EC3A-4C24-AF97-C053E0F442E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600200" y="6236207"/>
            <a:ext cx="590119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05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1888404-5745-4823-A522-ADFB8488F5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758921" y="6217920"/>
            <a:ext cx="365760" cy="36576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txBody>
          <a:bodyPr vert="horz" wrap="square" lIns="18288" tIns="45720" rIns="18288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1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defRPr>
            </a:lvl1pPr>
          </a:lstStyle>
          <a:p>
            <a:pPr lvl="0"/>
            <a:fld id="{0F60C083-CA66-4902-B777-B515180ECB36}" type="slidenum"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2800" b="0" i="0" u="none" strike="noStrike" kern="1200" cap="all" spc="200" baseline="0">
          <a:solidFill>
            <a:srgbClr val="262626"/>
          </a:solidFill>
          <a:uFillTx/>
          <a:latin typeface="Gill Sans MT"/>
        </a:defRPr>
      </a:lvl1pPr>
    </p:titleStyle>
    <p:bodyStyle>
      <a:lvl1pPr marL="228600" marR="0" lvl="0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800" b="0" i="0" u="none" strike="noStrike" kern="1200" cap="none" spc="0" baseline="0">
          <a:solidFill>
            <a:srgbClr val="262626"/>
          </a:solidFill>
          <a:uFillTx/>
          <a:latin typeface="Gill Sans MT"/>
        </a:defRPr>
      </a:lvl1pPr>
      <a:lvl2pPr marL="457200" marR="0" lvl="1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2pPr>
      <a:lvl3pPr marL="685800" marR="0" lvl="2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3pPr>
      <a:lvl4pPr marL="914400" marR="0" lvl="3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4pPr>
      <a:lvl5pPr marL="1143000" marR="0" lvl="4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9">
            <a:extLst>
              <a:ext uri="{FF2B5EF4-FFF2-40B4-BE49-F238E27FC236}">
                <a16:creationId xmlns:a16="http://schemas.microsoft.com/office/drawing/2014/main" id="{5C3758B8-B9F1-405D-9827-BCF6B432810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374D7D5-DA14-49BA-8644-B0C3977FA9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9392" y="284085"/>
            <a:ext cx="4811938" cy="3541169"/>
          </a:xfrm>
          <a:noFill/>
          <a:ln w="38103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pPr lvl="0"/>
            <a:r>
              <a:rPr lang="en-US" sz="2900">
                <a:solidFill>
                  <a:srgbClr val="FFFFFF"/>
                </a:solidFill>
                <a:latin typeface="Arial" pitchFamily="34"/>
              </a:rPr>
              <a:t>Personal Augmented Reality for Information Visualization on Large Interactive Displays</a:t>
            </a:r>
            <a:endParaRPr lang="pt-PT" sz="2700">
              <a:solidFill>
                <a:srgbClr val="FFFFFF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18DF1D9-7EB5-4A3C-8FA1-5C2970AAB0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4672" y="3981818"/>
            <a:ext cx="4486659" cy="702698"/>
          </a:xfrm>
        </p:spPr>
        <p:txBody>
          <a:bodyPr/>
          <a:lstStyle/>
          <a:p>
            <a:pPr lvl="0"/>
            <a:r>
              <a:rPr lang="pt-PT" sz="1600">
                <a:latin typeface="Arial" pitchFamily="34"/>
              </a:rPr>
              <a:t>Patrick Reipschlager, Tamara Flemisch, Raimund Dachselt</a:t>
            </a:r>
            <a:endParaRPr lang="pt-PT" sz="1800"/>
          </a:p>
        </p:txBody>
      </p:sp>
      <p:pic>
        <p:nvPicPr>
          <p:cNvPr id="5" name="Imagem 4" descr="Números de comércio financeiro">
            <a:extLst>
              <a:ext uri="{FF2B5EF4-FFF2-40B4-BE49-F238E27FC236}">
                <a16:creationId xmlns:a16="http://schemas.microsoft.com/office/drawing/2014/main" id="{1420F30C-C9C8-40E4-99D4-82703DCB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-1"/>
          <a:stretch>
            <a:fillRect/>
          </a:stretch>
        </p:blipFill>
        <p:spPr>
          <a:xfrm>
            <a:off x="6096003" y="9"/>
            <a:ext cx="6096003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1C3908E-7BA0-4E53-8E6B-00D7B46CBFF0}"/>
              </a:ext>
            </a:extLst>
          </p:cNvPr>
          <p:cNvSpPr txBox="1"/>
          <p:nvPr/>
        </p:nvSpPr>
        <p:spPr>
          <a:xfrm>
            <a:off x="479392" y="5806915"/>
            <a:ext cx="489388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Bruno Assunção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Rodrigo Ferreira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1569B-867A-4ECB-B925-4C50E24ABF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Density and complexity management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14C03D7-C613-4228-826B-C34F1DB5525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Appropriate use of space;</a:t>
            </a:r>
          </a:p>
          <a:p>
            <a:pPr lvl="0"/>
            <a:r>
              <a:rPr lang="pt-PT"/>
              <a:t>Scaling of visual encodings;</a:t>
            </a:r>
          </a:p>
          <a:p>
            <a:pPr lvl="0"/>
            <a:r>
              <a:rPr lang="pt-PT"/>
              <a:t>Overplotting;</a:t>
            </a:r>
          </a:p>
          <a:p>
            <a:pPr lvl="0"/>
            <a:r>
              <a:rPr lang="pt-PT"/>
              <a:t>Data complexity;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DC409CB-1659-4932-B0FD-2E5DBED1308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10</a:t>
            </a:fld>
            <a:endParaRPr lang="pt-P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B7FF2-19A4-41F9-B3DA-72A23D3D8B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Appropriate use of space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85B52-F41D-40D1-B41C-CBBE6F9B864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Larger displays bring more space, and it is sometimes a challenge to use it well.</a:t>
            </a:r>
          </a:p>
          <a:p>
            <a:pPr lvl="0"/>
            <a:r>
              <a:rPr lang="en-US"/>
              <a:t>Decisions have to be made on how to increase the amount of information displayed.</a:t>
            </a:r>
          </a:p>
          <a:p>
            <a:pPr lvl="0"/>
            <a:r>
              <a:rPr lang="en-US"/>
              <a:t>The obvious answer is to simply increase the amount of data items but adding more data dimensions might result in more comprehensive visualizations.</a:t>
            </a:r>
          </a:p>
          <a:p>
            <a:pPr lvl="0"/>
            <a:r>
              <a:rPr lang="en-US"/>
              <a:t>Extra space might be used to display more visualizations, but for a big enough dataset, even large screens might not be enough.</a:t>
            </a:r>
          </a:p>
          <a:p>
            <a:pPr lvl="0"/>
            <a:r>
              <a:rPr lang="en-US"/>
              <a:t>Therefore, alternative ways of visualizing additional data should be considered instead of simply increasing the screen space.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30607E0-B384-46B4-B158-CD2A5FF33BA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11</a:t>
            </a:fld>
            <a:endParaRPr lang="pt-P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Uma imagem com céu, vários, dia&#10;&#10;Descrição gerada automaticamente">
            <a:extLst>
              <a:ext uri="{FF2B5EF4-FFF2-40B4-BE49-F238E27FC236}">
                <a16:creationId xmlns:a16="http://schemas.microsoft.com/office/drawing/2014/main" id="{65801EC7-64F6-40C1-AF3E-2256487B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988" y="3837627"/>
            <a:ext cx="4468307" cy="30203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50F85EA-CB42-4F8F-BA8F-8ABE3C5014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Scaling of visual encodings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C250778-AD78-4A6A-8511-562812851F5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Managing density and complexity of data is usually an issue for smaller screens with limited space, some issues remain for larger screens though.</a:t>
            </a:r>
          </a:p>
          <a:p>
            <a:pPr lvl="0"/>
            <a:r>
              <a:rPr lang="en-US"/>
              <a:t>Some visual encodings such as the number of data marks and their size and color, scale well and benefit from additional space.</a:t>
            </a:r>
          </a:p>
          <a:p>
            <a:pPr lvl="0"/>
            <a:r>
              <a:rPr lang="en-US"/>
              <a:t>Others like the number of perceivable colors and network connectivity (edge crossings) do not improve with additional space.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F1940AB-3128-46A4-924B-AE537FE2955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12</a:t>
            </a:fld>
            <a:endParaRPr lang="pt-P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F5DAB0D9-FA33-4729-800F-A43A6181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7" y="3694742"/>
            <a:ext cx="5535695" cy="31632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056C485-8200-4943-80B0-62676A8C1B6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overplotting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7A65BB8-86ED-4D27-8825-FC4AA1EF4CE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Overplotting still occurs with larger displays.</a:t>
            </a:r>
          </a:p>
          <a:p>
            <a:pPr lvl="0"/>
            <a:r>
              <a:rPr lang="en-US"/>
              <a:t>Though there are some methods to mitigate it.</a:t>
            </a:r>
          </a:p>
          <a:p>
            <a:pPr marL="228600" lvl="1" indent="0">
              <a:buNone/>
            </a:pPr>
            <a:r>
              <a:rPr lang="en-US"/>
              <a:t>For example, there might be an option to zoom on a cluttered scatter plot, or edge bundling in dense node-link diagrams.</a:t>
            </a:r>
          </a:p>
          <a:p>
            <a:pPr marL="228600" lvl="1" indent="0">
              <a:buNone/>
            </a:pPr>
            <a:r>
              <a:rPr lang="en-US"/>
              <a:t>Decent solutions but not super effective.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DF2D217-FFA8-44D1-8AEE-AB850663360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13</a:t>
            </a:fld>
            <a:endParaRPr lang="pt-PT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>
            <a:extLst>
              <a:ext uri="{FF2B5EF4-FFF2-40B4-BE49-F238E27FC236}">
                <a16:creationId xmlns:a16="http://schemas.microsoft.com/office/drawing/2014/main" id="{952F3D02-1664-458E-8E61-079283F5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25" y="3902695"/>
            <a:ext cx="4185894" cy="29553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E30996-98D2-452F-BE2D-5CCBADF9C6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complexity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3389711-7258-4398-B745-9F516F0CE3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Some data can be too complex to be analyzed in 2D, independently of the screen space available.</a:t>
            </a:r>
          </a:p>
          <a:p>
            <a:pPr lvl="0"/>
            <a:r>
              <a:rPr lang="en-US"/>
              <a:t>Clustering and dimensionality reduction can be used along with focus + context tools like magic lenses to reduce data complexity.</a:t>
            </a:r>
          </a:p>
          <a:p>
            <a:pPr lvl="0"/>
            <a:r>
              <a:rPr lang="en-US"/>
              <a:t>For zoomed information spaces, offloading information to auxiliary devices to increase screen estate can be beneficial.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43D42BA-5706-4BD5-8CE5-7512C1761C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14</a:t>
            </a:fld>
            <a:endParaRPr lang="pt-PT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F2440-C36A-47FD-9D86-A29CF5681D8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Multiple user support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7839F3B-5EBA-4EA8-A3A4-D615A912A23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Obstruction and distraction;</a:t>
            </a:r>
          </a:p>
          <a:p>
            <a:pPr lvl="0"/>
            <a:r>
              <a:rPr lang="pt-PT"/>
              <a:t>Personal territories.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3049420-4696-45D7-AB89-150A445130C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15</a:t>
            </a:fld>
            <a:endParaRPr lang="pt-P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07241-C49F-4C24-B31F-79156D9051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Obstruction and distraction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8000B2-50EC-4490-B077-B6D86DBB3A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Large displays also have issues when it comes to multiple users.</a:t>
            </a:r>
          </a:p>
          <a:p>
            <a:pPr lvl="0"/>
            <a:r>
              <a:rPr lang="en-US"/>
              <a:t>The users will inevitably physically obstruct, disturb, and distract each other when working in groups.</a:t>
            </a:r>
          </a:p>
          <a:p>
            <a:pPr lvl="0"/>
            <a:endParaRPr lang="en-US"/>
          </a:p>
        </p:txBody>
      </p:sp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CC97BAA9-9F5F-4CCC-8BEB-707EA4FE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3" y="3626958"/>
            <a:ext cx="6096003" cy="30672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20F96E-231B-44BA-892B-8D3F0A2B38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16</a:t>
            </a:fld>
            <a:endParaRPr lang="pt-P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60FBA-60CB-4222-88F3-BF7476421B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Personal territories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D032F63-C541-42C1-8D31-ED71A0FC534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Studies have shown that users value a personal territory to interact with while still maintaining shared spaces.</a:t>
            </a:r>
          </a:p>
          <a:p>
            <a:pPr lvl="0"/>
            <a:r>
              <a:rPr lang="en-US"/>
              <a:t>For large displays this can be achieved by having designated spaces on the display, though it can be limiting, or by using additional devices such as a smartphone to interact with the display.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1896F95-F55D-4BA2-8CBF-561FBAED61D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17</a:t>
            </a:fld>
            <a:endParaRPr lang="pt-P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B8C40-17E9-4BAF-BCE2-B1B805829B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proposition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763327-BDAB-42B5-8C12-ECBEB7F87A6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To tackle the previous issues, the paper proposes the combined use of large displays with immersive analytics technologies. </a:t>
            </a:r>
          </a:p>
          <a:p>
            <a:pPr lvl="0"/>
            <a:r>
              <a:rPr lang="pt-PT"/>
              <a:t>Large displays + AR personal head mounted displays.</a:t>
            </a:r>
          </a:p>
          <a:p>
            <a:pPr lv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F7B6D9B-33B7-4271-B92B-89BF30182F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18</a:t>
            </a:fld>
            <a:endParaRPr lang="pt-P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D5861-1CCF-4BAA-AC5C-B6D49A170B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How it 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2AD9F8-044F-4794-92C9-BA21C9009B1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Multiple users interact independently with a common large display.</a:t>
            </a:r>
          </a:p>
          <a:p>
            <a:pPr lvl="0"/>
            <a:r>
              <a:rPr lang="pt-PT"/>
              <a:t>But each one chooses which parts to pay attention to, or interact with (through AR).</a:t>
            </a:r>
          </a:p>
        </p:txBody>
      </p:sp>
      <p:pic>
        <p:nvPicPr>
          <p:cNvPr id="4" name="Imagem 4" descr="Uma imagem com texto, pessoa&#10;&#10;Descrição gerada automaticamente">
            <a:extLst>
              <a:ext uri="{FF2B5EF4-FFF2-40B4-BE49-F238E27FC236}">
                <a16:creationId xmlns:a16="http://schemas.microsoft.com/office/drawing/2014/main" id="{D21180B0-EC63-4596-B3BD-EA2EBB11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19" y="3409843"/>
            <a:ext cx="6109883" cy="34481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57500D0-0A38-474D-9420-AC3DBEC031D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19</a:t>
            </a:fld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59A4F-503E-49BC-91D2-5BDB31FB7B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Why this paper?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F878AB-07E8-4BA3-A521-CFD6EB8BFCD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AR is a topic of interest.</a:t>
            </a:r>
          </a:p>
          <a:p>
            <a:pPr lvl="0"/>
            <a:r>
              <a:rPr lang="pt-PT"/>
              <a:t>Relevant to information visualization.</a:t>
            </a:r>
          </a:p>
          <a:p>
            <a:pPr lvl="0"/>
            <a:r>
              <a:rPr lang="pt-PT"/>
              <a:t>Interesting approach to a common problema.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BD71CA-1AFF-4A63-A36B-A07E4DCFD16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</a:t>
            </a:fld>
            <a:endParaRPr lang="pt-P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4CEDD-B147-4A3F-A53D-D819C4EABC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Designing The technology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67F27A-F80E-41B4-9382-4AAF524E24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Some decisions had to be made to decide how these technologies would interact with each other.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C81877A-CC6F-45EC-BB57-A1C7F4F97B1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20</a:t>
            </a:fld>
            <a:endParaRPr lang="pt-P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3FCCB-AA4A-4EE3-B9AE-767398E3DD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Spatial alignment of display and ar content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6B8A69-3E3A-4490-81FD-EBEDB9F317A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 sz="1700"/>
              <a:t>AR objects can be: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On or in front of the display;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Close or directly at the edge of the display;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No spatial relation to the display.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Use display’s screen as frame of reference.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Allows the  display to be divided into 9 zones or more (3D).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Central zone is the most important.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Corners should be avoided.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The smaller the screen, the more important peripheral zones become and vice versa.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5A2E59D-685D-467B-A25C-D60AC0B6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80" y="2331646"/>
            <a:ext cx="3381496" cy="24304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FE524D4-042A-4BC2-B529-B9E26AD2FFD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21</a:t>
            </a:fld>
            <a:endParaRPr lang="pt-P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3C841-080D-4893-A88C-06F952A422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Augmentations for part of a visualization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950713-28D8-43EA-BB53-15E818C79A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Visualization components like axes, data marks and labels can be extended with AR techniques.</a:t>
            </a:r>
          </a:p>
          <a:p>
            <a:pPr lvl="0"/>
            <a:r>
              <a:rPr lang="en-US"/>
              <a:t>Can address overplotting and improve clarity by adding another dimension.</a:t>
            </a:r>
          </a:p>
          <a:p>
            <a:pPr lvl="0"/>
            <a:r>
              <a:rPr lang="en-US"/>
              <a:t>UI elements for interaction and tools can be offloaded to AR.</a:t>
            </a:r>
          </a:p>
          <a:p>
            <a:pPr lvl="0"/>
            <a:r>
              <a:rPr lang="en-US"/>
              <a:t>When the display is crowded with visualizations, these can be folded 90 degrees.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0F479F5-A978-4124-84E3-E46D40F7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52" y="4567958"/>
            <a:ext cx="3842583" cy="21419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00FF893-E532-4A1C-A69E-17889E54D5F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22</a:t>
            </a:fld>
            <a:endParaRPr lang="pt-P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D6DEE-A032-4027-B684-9E64BE082D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Personal views in multi user scenarios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3F0D07-214E-46AE-8667-4249B072D45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Large displays can be used by multiple people at the same time.</a:t>
            </a:r>
          </a:p>
          <a:p>
            <a:pPr lvl="0"/>
            <a:r>
              <a:rPr lang="en-US"/>
              <a:t>AR HMDs allow for public views and personal views.</a:t>
            </a:r>
          </a:p>
          <a:p>
            <a:pPr lvl="0"/>
            <a:r>
              <a:rPr lang="en-US"/>
              <a:t>Content on the HMDs is individual but can be shared to foster collaboration.</a:t>
            </a:r>
          </a:p>
          <a:p>
            <a:pPr lvl="0"/>
            <a:r>
              <a:rPr lang="en-US"/>
              <a:t>But its overall better to keep HMDs content private:</a:t>
            </a:r>
          </a:p>
          <a:p>
            <a:pPr lvl="1"/>
            <a:r>
              <a:rPr lang="en-US"/>
              <a:t>Prevents obstruction;</a:t>
            </a:r>
          </a:p>
          <a:p>
            <a:pPr lvl="1"/>
            <a:r>
              <a:rPr lang="en-US"/>
              <a:t>Personalized views tailored to the user’s needs.</a:t>
            </a:r>
          </a:p>
          <a:p>
            <a:pPr lvl="1"/>
            <a:r>
              <a:rPr lang="en-US"/>
              <a:t>Private information.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216700-5D93-42BF-88B0-83EC36629B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23</a:t>
            </a:fld>
            <a:endParaRPr lang="pt-P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C8237-578B-473E-9787-EF2F498D00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Addressing perceptual issues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605FA1-1C37-4ABB-9602-4B8B1D5BED5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To address the problems we mentioned, 4 techniques were chosen.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1FC823-AC8B-47CF-8214-578116E4B3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24</a:t>
            </a:fld>
            <a:endParaRPr lang="pt-P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33AF72D2-E52E-4BE8-B2E3-8940BCB4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169" y="4116775"/>
            <a:ext cx="3073133" cy="26357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8BF2AD2-1C3B-4C94-8316-C50395F165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Embedded ar visualizations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A9396B4F-EC2A-43DD-8536-E5DB3EDA131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Multiple coordinated visualizations are better at representing multivariate datasets than a single one.</a:t>
            </a:r>
          </a:p>
          <a:p>
            <a:pPr lvl="0"/>
            <a:r>
              <a:rPr lang="en-US"/>
              <a:t>But this can be associated with many context and focus switches.</a:t>
            </a:r>
          </a:p>
          <a:p>
            <a:pPr lvl="0"/>
            <a:r>
              <a:rPr lang="en-US"/>
              <a:t>One solution is to display additional data in AR space directly on the corresponding data objects of an existing visualization.</a:t>
            </a:r>
          </a:p>
          <a:p>
            <a:pPr lvl="0"/>
            <a:r>
              <a:rPr lang="en-US"/>
              <a:t>To ensure spatial connection embedded views can be adapted to the original form of the data marks they extend.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3855A5-954F-4025-9F3E-CB8F1AF8A2B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25</a:t>
            </a:fld>
            <a:endParaRPr lang="pt-P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D781A174-423C-46C0-81B4-A0AA0E94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441" y="3429000"/>
            <a:ext cx="3730468" cy="32349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033DBF6-2971-4903-8FC0-FDF5527B12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Hinged visualizations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7EE551A2-0404-47B7-B025-5B66F5269D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Extreme viewing angles can cause distortion on large displays.</a:t>
            </a:r>
          </a:p>
          <a:p>
            <a:pPr lvl="0"/>
            <a:r>
              <a:rPr lang="en-US"/>
              <a:t>To promote awareness of remote parts of the display, visualizations can be hinged (like a door) to form a better angle with the user.</a:t>
            </a:r>
          </a:p>
          <a:p>
            <a:pPr lvl="0"/>
            <a:r>
              <a:rPr lang="en-US"/>
              <a:t>Visualizations at more extreme angles tilt more, where visualizations directly in front of the user don’t tilt at all.</a:t>
            </a:r>
          </a:p>
          <a:p>
            <a:pPr lvl="0"/>
            <a:r>
              <a:rPr lang="en-US"/>
              <a:t>As the user steps away from the screen, the visualizations flatten.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4AECC0-2680-4F78-A2B6-A81FB96245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26</a:t>
            </a:fld>
            <a:endParaRPr lang="pt-PT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4EBB8EC2-3C7B-4DB3-9165-10DBDA65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833" y="3682828"/>
            <a:ext cx="3412778" cy="31097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98D0B1B-7F5C-4507-889E-6367DB6E5A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Curved ar screen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3EC844EE-D3BB-4324-A890-47A5671FA2B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Addresses similar issues to the last one, but by curving the screen instead of hinging individual visualizations.</a:t>
            </a:r>
          </a:p>
          <a:p>
            <a:pPr lvl="0"/>
            <a:r>
              <a:rPr lang="en-US"/>
              <a:t>The whole screen curves except for the part immediately in front of the user.</a:t>
            </a:r>
          </a:p>
          <a:p>
            <a:pPr lvl="0"/>
            <a:r>
              <a:rPr lang="en-US"/>
              <a:t>The farther he is from an edge, the stronger the curve.</a:t>
            </a:r>
          </a:p>
          <a:p>
            <a:pPr lvl="0"/>
            <a:r>
              <a:rPr lang="en-US"/>
              <a:t>The screen also flattens as the user moves farther from the whole display.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7CB3F51-085D-45C7-A698-39A0077974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27</a:t>
            </a:fld>
            <a:endParaRPr lang="pt-PT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946297D8-A186-4865-872D-602FAC9A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629" y="3855558"/>
            <a:ext cx="3564376" cy="29826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6DBCF13-AB78-401F-9221-CB962CBE49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Ar brushing and linking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B4DA81EC-FF6B-4988-9A9D-A8399F2CBB3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When selecting one or more items,  connected items in different visualizations are often highlighted by brushing and linking.</a:t>
            </a:r>
          </a:p>
          <a:p>
            <a:pPr lvl="0"/>
            <a:r>
              <a:rPr lang="en-US"/>
              <a:t>In large displays this can be hard to perceive due to impaired color perception in the peripheral field of view and inability to track changes over long distances.</a:t>
            </a:r>
          </a:p>
          <a:p>
            <a:pPr lvl="0"/>
            <a:r>
              <a:rPr lang="en-US"/>
              <a:t> 3D AR links like curves, can be used to improve connection and perception.</a:t>
            </a:r>
          </a:p>
          <a:p>
            <a:pPr lvl="0"/>
            <a:r>
              <a:rPr lang="en-US"/>
              <a:t>These links can also encode values (through color, height, shape,).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4C205FF-3B8A-47B1-9D4B-E44F796D47F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19752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28</a:t>
            </a:fld>
            <a:endParaRPr lang="pt-PT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33BBD-2FF2-4896-B005-636AC5BBB83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Addressing the management of density and complexity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2DA39E-DABB-4330-A2E0-81B26399269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Four techniques were proposed to make dense and complex data easier to experience.</a:t>
            </a:r>
          </a:p>
          <a:p>
            <a:pPr lvl="0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D611752-FBEC-4C80-A596-C46C555CEB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29</a:t>
            </a:fld>
            <a:endParaRPr lang="pt-P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A0CA6-F777-4C10-BC26-BAAC44A71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context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E23B8C-2592-427E-806F-19B1FBB37B0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pt-PT"/>
              <a:t>Large displays show great potential for interactive information visualization with large amounts of potentially multivariate data or visualizations.</a:t>
            </a:r>
          </a:p>
          <a:p>
            <a:pPr lvl="0">
              <a:lnSpc>
                <a:spcPct val="90000"/>
              </a:lnSpc>
            </a:pPr>
            <a:r>
              <a:rPr lang="pt-PT"/>
              <a:t> Due to:</a:t>
            </a:r>
          </a:p>
          <a:p>
            <a:pPr lvl="1">
              <a:lnSpc>
                <a:spcPct val="90000"/>
              </a:lnSpc>
            </a:pPr>
            <a:r>
              <a:rPr lang="pt-PT"/>
              <a:t>Screen size;</a:t>
            </a:r>
          </a:p>
          <a:p>
            <a:pPr lvl="1">
              <a:lnSpc>
                <a:spcPct val="90000"/>
              </a:lnSpc>
            </a:pPr>
            <a:r>
              <a:rPr lang="pt-PT"/>
              <a:t>Physical space;</a:t>
            </a:r>
          </a:p>
          <a:p>
            <a:pPr lvl="1">
              <a:lnSpc>
                <a:spcPct val="90000"/>
              </a:lnSpc>
            </a:pPr>
            <a:r>
              <a:rPr lang="pt-PT"/>
              <a:t>Various interaction modalities;</a:t>
            </a:r>
          </a:p>
          <a:p>
            <a:pPr lvl="1">
              <a:lnSpc>
                <a:spcPct val="90000"/>
              </a:lnSpc>
            </a:pPr>
            <a:r>
              <a:rPr lang="pt-PT"/>
              <a:t>Facilitation of collaboration.</a:t>
            </a:r>
          </a:p>
          <a:p>
            <a:pPr lvl="0">
              <a:lnSpc>
                <a:spcPct val="90000"/>
              </a:lnSpc>
            </a:pPr>
            <a:r>
              <a:rPr lang="pt-PT"/>
              <a:t>There are still some issues.</a:t>
            </a:r>
          </a:p>
          <a:p>
            <a:pPr lvl="0">
              <a:lnSpc>
                <a:spcPct val="90000"/>
              </a:lnSpc>
            </a:pPr>
            <a:r>
              <a:rPr lang="pt-PT"/>
              <a:t>This paper tries to address them.</a:t>
            </a:r>
          </a:p>
          <a:p>
            <a:pPr lvl="0">
              <a:lnSpc>
                <a:spcPct val="90000"/>
              </a:lnSpc>
            </a:pP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D3D589-BB6C-404D-B87B-F86CEFF71F9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</a:t>
            </a:fld>
            <a:endParaRPr lang="pt-PT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1DDBA9D1-8695-42FE-A9E6-78212F3A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820" y="4128936"/>
            <a:ext cx="3262176" cy="27290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10EA454-9D19-4BF0-ADE7-654C959FB3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Extended axis views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A66678CF-39D0-45DB-A321-D1722650F1D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Aggregations are an effective way to get a better overview and to find patterns in huge amounts of data.</a:t>
            </a:r>
          </a:p>
          <a:p>
            <a:pPr lvl="0"/>
            <a:r>
              <a:rPr lang="en-US"/>
              <a:t>Can be shown for specific data dimensions (axes) by providing a histogram (example) with the distribution of values along such axis.</a:t>
            </a:r>
          </a:p>
          <a:p>
            <a:pPr lvl="0"/>
            <a:r>
              <a:rPr lang="en-US"/>
              <a:t>To use screen space exclusively for core visualizations, this is moved to AR.</a:t>
            </a:r>
          </a:p>
          <a:p>
            <a:pPr lvl="0"/>
            <a:r>
              <a:rPr lang="en-US"/>
              <a:t>These views are presented directly on the axis of a visualization and expand to the corresponding spatial zone.  To better understand which data is being aggregated.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28C8C6C-5B55-41F5-826B-523609F7941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36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30</a:t>
            </a:fld>
            <a:endParaRPr lang="pt-PT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06920DAD-8149-411A-AD8C-B164FF28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59" y="4057403"/>
            <a:ext cx="3236537" cy="28005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8F1F54D-8950-4143-9A7A-A72CFF81C1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Ar visualization layers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2B2149F3-E0E8-4E54-8E0B-35E6EF4FD7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Dense visualizations may result in overplotting and an unreadable visualization.</a:t>
            </a:r>
          </a:p>
          <a:p>
            <a:pPr lvl="0"/>
            <a:r>
              <a:rPr lang="en-US"/>
              <a:t>Large displays can reduce the amount of overlapping data marks, but for something like edge crossings in node-link diagrams, the problem remains.</a:t>
            </a:r>
          </a:p>
          <a:p>
            <a:pPr lvl="0"/>
            <a:r>
              <a:rPr lang="en-US"/>
              <a:t>The solution is to transfer some or all elements to AR in multiple layers.</a:t>
            </a:r>
          </a:p>
          <a:p>
            <a:pPr lvl="0"/>
            <a:r>
              <a:rPr lang="en-US"/>
              <a:t>Additionally, the layers can act as filters.</a:t>
            </a:r>
          </a:p>
          <a:p>
            <a:pPr lvl="0"/>
            <a:r>
              <a:rPr lang="en-US"/>
              <a:t>To avoid the obstruction of the original display, these layers are only shown on demand and with some degree of transparency.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DCE4C35-7F65-4EEE-A5BA-B832BDF1FD3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31</a:t>
            </a:fld>
            <a:endParaRPr lang="pt-PT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ma imagem com texto, símbolo&#10;&#10;Descrição gerada automaticamente">
            <a:extLst>
              <a:ext uri="{FF2B5EF4-FFF2-40B4-BE49-F238E27FC236}">
                <a16:creationId xmlns:a16="http://schemas.microsoft.com/office/drawing/2014/main" id="{CC8E2393-62AA-4895-993B-29A0831D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877" y="3756016"/>
            <a:ext cx="3700128" cy="31019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3072C46-01E5-4B9D-B093-7A858EDD0B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Magic ar lenses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12008565-D16A-4176-911C-1BACC0ED81C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Magic lenses can apply arbitrary filters to the underlying data.</a:t>
            </a:r>
          </a:p>
          <a:p>
            <a:pPr lvl="0"/>
            <a:r>
              <a:rPr lang="en-US"/>
              <a:t>These tools are good at reducing complexity and identifying patterns, but they take a lot of space and can obstruct other analysts’ view.</a:t>
            </a:r>
          </a:p>
          <a:p>
            <a:pPr lvl="0"/>
            <a:r>
              <a:rPr lang="en-US"/>
              <a:t>The lens is moved to AR as a personal tool, allowing each user to configure it however they see fit.</a:t>
            </a:r>
          </a:p>
          <a:p>
            <a:pPr lvl="0"/>
            <a:r>
              <a:rPr lang="en-US"/>
              <a:t>They can still be controlled and configured with touch on the display.</a:t>
            </a:r>
          </a:p>
          <a:p>
            <a:pPr lvl="0"/>
            <a:r>
              <a:rPr lang="en-US"/>
              <a:t>In AR these filters also benefit from a third dimension.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D6F5A6A-8B64-4883-9BC2-503B13FEE1E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32</a:t>
            </a:fld>
            <a:endParaRPr lang="pt-PT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93A1242E-C87E-4DE7-B379-72798994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55" y="4044098"/>
            <a:ext cx="3725814" cy="28139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DC5DFCC-8F2C-4B76-8E1D-706B80B681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Ar annotations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A3C021C7-5B36-4211-A36B-25F76104D61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It is often useful to make notes, drawings or sketches on the visualizations  when analyzing data.</a:t>
            </a:r>
          </a:p>
          <a:p>
            <a:pPr lvl="0"/>
            <a:r>
              <a:rPr lang="en-US"/>
              <a:t>Notes are personal, an analyst’s notes can be irrelevant or even disturbing to others.</a:t>
            </a:r>
          </a:p>
          <a:p>
            <a:pPr lvl="0"/>
            <a:r>
              <a:rPr lang="en-US"/>
              <a:t>They may also want to keep them private.</a:t>
            </a:r>
          </a:p>
          <a:p>
            <a:pPr lvl="0"/>
            <a:r>
              <a:rPr lang="en-US"/>
              <a:t>Thus, annotations are created by using a digital pen on the display but are only displayed in AR space.</a:t>
            </a:r>
          </a:p>
          <a:p>
            <a:pPr lv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4BE9968-5303-4B52-AB31-1EE3AD4333F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33</a:t>
            </a:fld>
            <a:endParaRPr lang="pt-P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99806-E259-4EB6-BE98-8C772BA99E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Framework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199A653-A1CB-4A94-9675-4F9158B34C8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/>
              <a:t>A framework had to be developed.</a:t>
            </a:r>
          </a:p>
          <a:p>
            <a:pPr lvl="0">
              <a:lnSpc>
                <a:spcPct val="90000"/>
              </a:lnSpc>
            </a:pPr>
            <a:r>
              <a:rPr lang="en-US"/>
              <a:t>Most existing ones are limited to 2D and the others were either difficult to integrate or had compatibility issues.</a:t>
            </a:r>
          </a:p>
          <a:p>
            <a:pPr lvl="0">
              <a:lnSpc>
                <a:spcPct val="90000"/>
              </a:lnSpc>
            </a:pPr>
            <a:r>
              <a:rPr lang="en-US"/>
              <a:t>u2vis was developed.</a:t>
            </a:r>
          </a:p>
          <a:p>
            <a:pPr lvl="0">
              <a:lnSpc>
                <a:spcPct val="90000"/>
              </a:lnSpc>
            </a:pPr>
            <a:r>
              <a:rPr lang="en-US"/>
              <a:t>Fully developed with Unity 3D engine and C#.</a:t>
            </a:r>
          </a:p>
          <a:p>
            <a:pPr lvl="0">
              <a:lnSpc>
                <a:spcPct val="90000"/>
              </a:lnSpc>
            </a:pPr>
            <a:r>
              <a:rPr lang="en-US"/>
              <a:t>Initially only supporting 2D and 3D bar charts, line graphs, scatter plots, parallel coordinates and pie charts. But easily extensible.</a:t>
            </a:r>
          </a:p>
          <a:p>
            <a:pPr lvl="0">
              <a:lnSpc>
                <a:spcPct val="90000"/>
              </a:lnSpc>
            </a:pPr>
            <a:r>
              <a:rPr lang="en-US"/>
              <a:t>Client server application using TCP and Open Sound Control to synchronize display and HMD.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DA103A-095C-488E-8B74-7963AE1A41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34</a:t>
            </a:fld>
            <a:endParaRPr lang="pt-PT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Uma imagem com óculos&#10;&#10;Descrição gerada automaticamente">
            <a:extLst>
              <a:ext uri="{FF2B5EF4-FFF2-40B4-BE49-F238E27FC236}">
                <a16:creationId xmlns:a16="http://schemas.microsoft.com/office/drawing/2014/main" id="{41B10AD4-7C51-4CFE-93CD-8B3EDDC6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6" y="2934602"/>
            <a:ext cx="4514850" cy="2105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0D519AA-326F-4E02-BE54-BDCA8006B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prototype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9DA832B-8633-4E34-87BF-428E293E625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With the framework complete, the previous techniques were implemented.</a:t>
            </a:r>
          </a:p>
          <a:p>
            <a:pPr lvl="0"/>
            <a:r>
              <a:rPr lang="en-US"/>
              <a:t>To ensure spatial alignment between HMD and display, all AR content has an anchor on the lower left corner of the screen.</a:t>
            </a:r>
          </a:p>
          <a:p>
            <a:pPr lvl="0"/>
            <a:r>
              <a:rPr lang="en-US"/>
              <a:t>Touch input is the main way of interacting with the displays.</a:t>
            </a:r>
          </a:p>
          <a:p>
            <a:pPr lvl="0"/>
            <a:r>
              <a:rPr lang="en-US"/>
              <a:t>Digital pen can be used to create personal annotations.</a:t>
            </a:r>
          </a:p>
          <a:p>
            <a:pPr lvl="0"/>
            <a:r>
              <a:rPr lang="en-US"/>
              <a:t>For the prototype:</a:t>
            </a:r>
          </a:p>
          <a:p>
            <a:pPr lvl="1"/>
            <a:r>
              <a:rPr lang="en-US"/>
              <a:t>Microsoft Surface Hub.</a:t>
            </a:r>
          </a:p>
          <a:p>
            <a:pPr lvl="1"/>
            <a:r>
              <a:rPr lang="en-US"/>
              <a:t>MS HoloLens 1 (HMD)</a:t>
            </a:r>
          </a:p>
          <a:p>
            <a:pPr lvl="1"/>
            <a:endParaRPr lang="en-US"/>
          </a:p>
        </p:txBody>
      </p:sp>
      <p:pic>
        <p:nvPicPr>
          <p:cNvPr id="5" name="Imagem 6" descr="Uma imagem com texto, monitor, eletrónica, interior&#10;&#10;Descrição gerada automaticamente">
            <a:extLst>
              <a:ext uri="{FF2B5EF4-FFF2-40B4-BE49-F238E27FC236}">
                <a16:creationId xmlns:a16="http://schemas.microsoft.com/office/drawing/2014/main" id="{F4B01E03-19FC-4CDD-981A-DB467452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6" y="4599230"/>
            <a:ext cx="4514850" cy="22574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490C9C4-3070-4446-A127-97F599EABAA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35</a:t>
            </a:fld>
            <a:endParaRPr lang="pt-PT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B1AFF-94F2-493B-B550-BFE2E1BFCD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Use case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3AEA40-9F39-43BC-9354-CAEEDC0D4C2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To examine performance cognitive walkthrough was done based on well established analysis tasks.</a:t>
            </a:r>
          </a:p>
          <a:p>
            <a:pPr lvl="0"/>
            <a:r>
              <a:rPr lang="en-US"/>
              <a:t>The prototype was used exposing visualizations of a large dataset regarding movies and the subjects “Sue” and “Matt” were put to the test of analysis and exploration tasks.</a:t>
            </a:r>
          </a:p>
        </p:txBody>
      </p:sp>
      <p:pic>
        <p:nvPicPr>
          <p:cNvPr id="4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52A5ED4D-ABCC-4285-BC5F-3488BBD7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77" y="4002264"/>
            <a:ext cx="5043519" cy="2855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9D2FF4-7E4D-447A-A9F6-F048126C4A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36</a:t>
            </a:fld>
            <a:endParaRPr lang="pt-P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D883BE0-81B7-4C7C-816C-F480F973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977" y="139628"/>
            <a:ext cx="5891753" cy="6578733"/>
          </a:xfrm>
        </p:spPr>
      </p:pic>
      <p:sp>
        <p:nvSpPr>
          <p:cNvPr id="3" name="Título 6">
            <a:extLst>
              <a:ext uri="{FF2B5EF4-FFF2-40B4-BE49-F238E27FC236}">
                <a16:creationId xmlns:a16="http://schemas.microsoft.com/office/drawing/2014/main" id="{43DCB2B0-5F46-4292-90BB-3FA5C1119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265" y="229404"/>
            <a:ext cx="5706230" cy="835825"/>
          </a:xfrm>
        </p:spPr>
        <p:txBody>
          <a:bodyPr>
            <a:normAutofit fontScale="90000"/>
          </a:bodyPr>
          <a:lstStyle/>
          <a:p>
            <a:pPr lvl="0"/>
            <a:r>
              <a:rPr lang="en-US" sz="2500"/>
              <a:t>Some interactions during the tasks</a:t>
            </a:r>
          </a:p>
        </p:txBody>
      </p:sp>
      <p:sp>
        <p:nvSpPr>
          <p:cNvPr id="4" name="CaixaDeTexto 7">
            <a:extLst>
              <a:ext uri="{FF2B5EF4-FFF2-40B4-BE49-F238E27FC236}">
                <a16:creationId xmlns:a16="http://schemas.microsoft.com/office/drawing/2014/main" id="{0C7904FA-BFD4-4246-810C-1E7530E066BB}"/>
              </a:ext>
            </a:extLst>
          </p:cNvPr>
          <p:cNvSpPr txBox="1"/>
          <p:nvPr/>
        </p:nvSpPr>
        <p:spPr>
          <a:xfrm>
            <a:off x="105265" y="1253761"/>
            <a:ext cx="5891753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A1-A2 extended axis view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B1-B2 personal annotations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C1-C2 embedded AR visualizations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D1-D3 brushing and linking and hinged visualizations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CEE08D-072B-4DFD-B5C9-914ED1C458B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37</a:t>
            </a:fld>
            <a:endParaRPr lang="pt-PT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8F65A-8717-4F15-9BD4-95084B7B94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96066E-6994-4A96-9F72-C6E29CC2557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cognitive walkthrough showed that this setup supports common analysis tasks and even has some advantages:</a:t>
            </a:r>
          </a:p>
          <a:p>
            <a:pPr lvl="1"/>
            <a:r>
              <a:rPr lang="en-US"/>
              <a:t>Saving valuable screen space.</a:t>
            </a:r>
          </a:p>
          <a:p>
            <a:pPr lvl="1"/>
            <a:r>
              <a:rPr lang="en-US"/>
              <a:t>Integrating additional information directly in place.</a:t>
            </a:r>
          </a:p>
          <a:p>
            <a:pPr lvl="1"/>
            <a:r>
              <a:rPr lang="en-US"/>
              <a:t>Not obstructing other analysts.</a:t>
            </a:r>
          </a:p>
          <a:p>
            <a:pPr lvl="0"/>
            <a:r>
              <a:rPr lang="en-US"/>
              <a:t>Thus we conclude that such mixed reality approaches show a lot of potential in the field of information visualization and should be further explored.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D2EC1F-9B7A-483B-A96C-A315B41695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38</a:t>
            </a:fld>
            <a:endParaRPr lang="pt-PT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BC5F7-E060-4976-AB75-6C9247826B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The end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691BBE-F4F2-4F60-9754-AD7CCF441C5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Any questions?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FBBF53-CC29-452C-B76E-7B3750E8C64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39</a:t>
            </a:fld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92FB1-2F1F-42D7-AAAD-386F66D0796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problems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03C266-3C3B-46E8-B08E-7BF78C7819F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Three types of problems arise from the use of large displays:</a:t>
            </a:r>
          </a:p>
          <a:p>
            <a:pPr lvl="1"/>
            <a:r>
              <a:rPr lang="pt-PT"/>
              <a:t>Perceptual issues;</a:t>
            </a:r>
          </a:p>
          <a:p>
            <a:pPr lvl="1"/>
            <a:r>
              <a:rPr lang="pt-PT"/>
              <a:t>Density and complexity management;</a:t>
            </a:r>
          </a:p>
          <a:p>
            <a:pPr lvl="1"/>
            <a:r>
              <a:rPr lang="pt-PT"/>
              <a:t>Multiple user support.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407026F-6B59-4AEF-936A-873826FEC60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43654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4</a:t>
            </a:fld>
            <a:endParaRPr lang="pt-P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53E4-9B1D-4384-8F86-19636ED1F4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Perceptual issues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55FA5A-5764-48CA-BDFE-43C2826A8D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Change blindness;</a:t>
            </a:r>
          </a:p>
          <a:p>
            <a:pPr lvl="0"/>
            <a:r>
              <a:rPr lang="pt-PT"/>
              <a:t>Distortion due to viewing angles;</a:t>
            </a:r>
          </a:p>
          <a:p>
            <a:pPr lvl="0"/>
            <a:r>
              <a:rPr lang="pt-PT"/>
              <a:t>Physical navigation;</a:t>
            </a:r>
          </a:p>
          <a:p>
            <a:pPr lvl="0"/>
            <a:r>
              <a:rPr lang="pt-PT"/>
              <a:t>Effects of visual encodings;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3FF3169-07DE-4CEF-9DAE-EB4274A1AA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5</a:t>
            </a:fld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547F7-F8B1-4C7C-AA09-BF46FC8D2F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Change blindness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AC7577-DD57-4866-A328-1379DD972E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Change blindness occurs in large displays due to the screen size, meaning that the display extends to peripheral vision.</a:t>
            </a:r>
          </a:p>
          <a:p>
            <a:pPr lvl="0"/>
            <a:r>
              <a:rPr lang="en-US"/>
              <a:t>Thus, making comparisons and having an overview of the data is much more difficult.</a:t>
            </a:r>
          </a:p>
          <a:p>
            <a:pPr lvl="0"/>
            <a:r>
              <a:rPr lang="en-US"/>
              <a:t>Motion and animation can be used to mitigate this, but while they do increase awareness, perception is still limited.</a:t>
            </a:r>
          </a:p>
          <a:p>
            <a:pPr lvl="0"/>
            <a:r>
              <a:rPr lang="en-US"/>
              <a:t>Users are forced to look at other parts of the screen and to lose focus, to see what changed.</a:t>
            </a:r>
          </a:p>
        </p:txBody>
      </p:sp>
      <p:pic>
        <p:nvPicPr>
          <p:cNvPr id="4" name="Imagem 4" descr="Uma imagem com céu, exterior, avião, passarela&#10;&#10;Descrição gerada automaticamente">
            <a:extLst>
              <a:ext uri="{FF2B5EF4-FFF2-40B4-BE49-F238E27FC236}">
                <a16:creationId xmlns:a16="http://schemas.microsoft.com/office/drawing/2014/main" id="{BC4B53AB-07A4-481A-A2ED-4D6F4057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1046"/>
            <a:ext cx="2482605" cy="17769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éu, exterior, avião, aeronaves&#10;&#10;Descrição gerada automaticamente">
            <a:extLst>
              <a:ext uri="{FF2B5EF4-FFF2-40B4-BE49-F238E27FC236}">
                <a16:creationId xmlns:a16="http://schemas.microsoft.com/office/drawing/2014/main" id="{E493CAB4-EAEE-4E61-A087-DE4A0579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482" y="5081046"/>
            <a:ext cx="2573514" cy="1829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A65A18-3690-4DE5-9B64-C73332ED619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6</a:t>
            </a:fld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29F67-AC7B-4FDE-8C3A-02232350040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Distortion due to viewing angles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21A60F-2BCF-41F8-ACD0-92EF47E7B3C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Due to large displays’ screen size, extreme viewing angles often occur.</a:t>
            </a:r>
          </a:p>
          <a:p>
            <a:pPr lvl="0"/>
            <a:r>
              <a:rPr lang="en-US"/>
              <a:t>These often cause distortion of the shape and orientation of data marks, as well as the perception of aspect ratios and color encodings.</a:t>
            </a:r>
          </a:p>
          <a:p>
            <a:pPr lvl="0"/>
            <a:r>
              <a:rPr lang="en-US"/>
              <a:t>Some possible solutions have been used to tackle this, such as curved displays and images with multiple scales.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DA16AD7-5F65-4952-BF1C-7ED6676F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70" y="4939991"/>
            <a:ext cx="6943752" cy="953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AE2833C-C405-4B00-A536-4794751F26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7</a:t>
            </a:fld>
            <a:endParaRPr lang="pt-P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EB158-C243-491A-93D4-A1961BB0CE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Physical navigation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3BCCD6-A161-4D0D-AD4C-790D4DA1AF8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Users move naturally when facing large displays.</a:t>
            </a:r>
          </a:p>
          <a:p>
            <a:pPr lvl="0"/>
            <a:r>
              <a:rPr lang="en-US"/>
              <a:t>This physical navigation improves performance over virtual navigation and increases spatial memory, but it also becomes a requirement.</a:t>
            </a:r>
          </a:p>
          <a:p>
            <a:pPr lvl="0"/>
            <a:r>
              <a:rPr lang="en-US"/>
              <a:t>But users are forced to:</a:t>
            </a:r>
          </a:p>
          <a:p>
            <a:pPr lvl="1"/>
            <a:r>
              <a:rPr lang="en-US"/>
              <a:t> Get closer to the display to get the details.</a:t>
            </a:r>
          </a:p>
          <a:p>
            <a:pPr lvl="1"/>
            <a:r>
              <a:rPr lang="en-US"/>
              <a:t>Step away from the display to get an overview.</a:t>
            </a:r>
          </a:p>
        </p:txBody>
      </p:sp>
      <p:pic>
        <p:nvPicPr>
          <p:cNvPr id="4" name="Imagem 4" descr="Uma imagem com chão&#10;&#10;Descrição gerada automaticamente">
            <a:extLst>
              <a:ext uri="{FF2B5EF4-FFF2-40B4-BE49-F238E27FC236}">
                <a16:creationId xmlns:a16="http://schemas.microsoft.com/office/drawing/2014/main" id="{63A25798-7E8A-42C9-A867-9C5C9521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04" y="3808430"/>
            <a:ext cx="5455081" cy="3008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FBBD1C5-FF11-40B2-B06A-BAF07EFC7A2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8</a:t>
            </a:fld>
            <a:endParaRPr lang="pt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28036B6A-CA6E-4561-9B95-2942D97D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813" y="3182505"/>
            <a:ext cx="2764167" cy="33496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FA0F3D8-D65F-42EC-9859-C0545FE38B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Effects of visual encodings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526DDE1D-3B90-4F5B-83E9-02D2B005CB7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As mentioned, there is a necessity of moving away from the display to get an overview.</a:t>
            </a:r>
          </a:p>
          <a:p>
            <a:pPr lvl="0"/>
            <a:r>
              <a:rPr lang="en-US"/>
              <a:t>Perceptual issues emerge from that as visual encodings will be lost or perceived differently at a distance.</a:t>
            </a:r>
          </a:p>
          <a:p>
            <a:pPr lvl="0"/>
            <a:r>
              <a:rPr lang="en-US"/>
              <a:t>This can be mitigated with the use of visual aggregations with color (light and dark regions, for contrast).  Another approach is adapting the information displayed according to the user’s proximity.</a:t>
            </a:r>
          </a:p>
          <a:p>
            <a:pPr lv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65A7304-CE21-4ECB-B06A-FBD4A6D031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9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presentation" id="{A06433E1-ACA9-46C0-9CCC-CA51913DC863}" vid="{C3D92A1E-B928-4BA7-8FEE-D5CB7AB441E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</TotalTime>
  <Words>2101</Words>
  <Application>Microsoft Office PowerPoint</Application>
  <PresentationFormat>Ecrã Panorâmico</PresentationFormat>
  <Paragraphs>226</Paragraphs>
  <Slides>39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39</vt:i4>
      </vt:variant>
    </vt:vector>
  </HeadingPairs>
  <TitlesOfParts>
    <vt:vector size="43" baseType="lpstr">
      <vt:lpstr>Arial</vt:lpstr>
      <vt:lpstr>Calibri</vt:lpstr>
      <vt:lpstr>Gill Sans MT</vt:lpstr>
      <vt:lpstr>Pacote</vt:lpstr>
      <vt:lpstr>Personal Augmented Reality for Information Visualization on Large Interactive Displays</vt:lpstr>
      <vt:lpstr>Why this paper?</vt:lpstr>
      <vt:lpstr>context</vt:lpstr>
      <vt:lpstr>problems</vt:lpstr>
      <vt:lpstr>Perceptual issues</vt:lpstr>
      <vt:lpstr>Change blindness</vt:lpstr>
      <vt:lpstr>Distortion due to viewing angles</vt:lpstr>
      <vt:lpstr>Physical navigation</vt:lpstr>
      <vt:lpstr>Effects of visual encodings</vt:lpstr>
      <vt:lpstr>Density and complexity management</vt:lpstr>
      <vt:lpstr>Appropriate use of space</vt:lpstr>
      <vt:lpstr>Scaling of visual encodings</vt:lpstr>
      <vt:lpstr>overplotting</vt:lpstr>
      <vt:lpstr>Data complexity</vt:lpstr>
      <vt:lpstr>Multiple user support</vt:lpstr>
      <vt:lpstr>Obstruction and distraction</vt:lpstr>
      <vt:lpstr>Personal territories</vt:lpstr>
      <vt:lpstr>proposition</vt:lpstr>
      <vt:lpstr>How it works</vt:lpstr>
      <vt:lpstr>Designing The technology</vt:lpstr>
      <vt:lpstr>Spatial alignment of display and ar content</vt:lpstr>
      <vt:lpstr>Augmentations for part of a visualization</vt:lpstr>
      <vt:lpstr>Personal views in multi user scenarios</vt:lpstr>
      <vt:lpstr>Addressing perceptual issues</vt:lpstr>
      <vt:lpstr>Embedded ar visualizations</vt:lpstr>
      <vt:lpstr>Hinged visualizations</vt:lpstr>
      <vt:lpstr>Curved ar screen</vt:lpstr>
      <vt:lpstr>Ar brushing and linking</vt:lpstr>
      <vt:lpstr>Addressing the management of density and complexity</vt:lpstr>
      <vt:lpstr>Extended axis views</vt:lpstr>
      <vt:lpstr>Ar visualization layers</vt:lpstr>
      <vt:lpstr>Magic ar lenses</vt:lpstr>
      <vt:lpstr>Ar annotations</vt:lpstr>
      <vt:lpstr>Framework</vt:lpstr>
      <vt:lpstr>prototype</vt:lpstr>
      <vt:lpstr>Use case</vt:lpstr>
      <vt:lpstr>Some interactions during the tasks</vt:lpstr>
      <vt:lpstr>conclusions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Augmented Reality for Information Visualization on Large Interactive Displays</dc:title>
  <dc:creator>Rodrigo Ferreira</dc:creator>
  <cp:lastModifiedBy>Rodrigo Ferreira</cp:lastModifiedBy>
  <cp:revision>24</cp:revision>
  <dcterms:created xsi:type="dcterms:W3CDTF">2021-01-13T16:18:42Z</dcterms:created>
  <dcterms:modified xsi:type="dcterms:W3CDTF">2021-01-18T09:51:16Z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